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5" r:id="rId4"/>
    <p:sldId id="257" r:id="rId5"/>
    <p:sldId id="267" r:id="rId6"/>
    <p:sldId id="268" r:id="rId7"/>
    <p:sldId id="258" r:id="rId8"/>
    <p:sldId id="269" r:id="rId9"/>
    <p:sldId id="259" r:id="rId10"/>
    <p:sldId id="260" r:id="rId11"/>
    <p:sldId id="270" r:id="rId12"/>
    <p:sldId id="261" r:id="rId13"/>
    <p:sldId id="262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CG CO CIGRE, Pržno, 13.05.- 16.05.2013.</a:t>
            </a: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01A1-DDA8-4FF6-B25C-28742E8908E4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776583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CG CO CIGRE, Pržno, 13.05.- 16.05.2013.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69F1-3CFA-473A-A5FB-FF9359E1FB6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962144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CG CO CIGRE, Pržno, 13.05.- 16.05.2013.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2A69F1-3CFA-473A-A5FB-FF9359E1FB67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A69F1-3CFA-473A-A5FB-FF9359E1FB67}" type="slidenum">
              <a:rPr lang="sr-Latn-CS" smtClean="0"/>
              <a:pPr/>
              <a:t>2</a:t>
            </a:fld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l-PL" smtClean="0"/>
              <a:t>CG CO CIGRE, Pržno, 13.05.- 16.05.2013.</a:t>
            </a:r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A69F1-3CFA-473A-A5FB-FF9359E1FB67}" type="slidenum">
              <a:rPr lang="sr-Latn-CS" smtClean="0"/>
              <a:pPr/>
              <a:t>3</a:t>
            </a:fld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r-Latn-CS" smtClean="0"/>
              <a:t>________________________________________________________________________________________________________</a:t>
            </a:r>
            <a:endParaRPr lang="sr-Latn-C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l-PL" smtClean="0"/>
              <a:t>CG CO CIGRE, Pržno, 13.05.- 16.05.2013.</a:t>
            </a:r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4712-B118-4F6F-A592-CFCB6EDFCA16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161C-55AC-4203-B2FA-044C7455855E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DD95-B7E8-4259-953C-EFC8CF6632E4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82CA-438D-4B0F-931B-D3D17489B5F8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B2ED-A97D-48FA-A24C-1B83D6E3A970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B902-B868-48E2-95CB-7B427F4BB428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C4C-F10E-4096-92F8-F7F7257DAE5E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3DEA-88FE-4638-B007-DB8F51A828DE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A429-5A21-4153-9453-4AD05C21E87F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857-2985-40BB-BF14-9359397D3A51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9EF-39D4-4D62-8AE1-17EC6B429DCB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548A-FC27-489F-9F33-0B7FD8741FF5}" type="datetime1">
              <a:rPr lang="sr-Latn-CS" smtClean="0"/>
              <a:pPr/>
              <a:t>14.5.2013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CS" smtClean="0"/>
              <a:t>CIGRE CRNE GORE</a:t>
            </a: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7A1E-E0B4-4B94-B1E7-3DDA0BF86E7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55776" y="3356992"/>
            <a:ext cx="5287962" cy="1703388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sr-Latn-CS" dirty="0" smtClean="0">
                <a:solidFill>
                  <a:schemeClr val="tx1"/>
                </a:solidFill>
              </a:rPr>
              <a:t>Autori:</a:t>
            </a:r>
            <a:endParaRPr lang="sr-Latn-CS" sz="20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sr-Latn-CS" sz="2800" b="1" dirty="0" smtClean="0">
                <a:solidFill>
                  <a:schemeClr val="tx1"/>
                </a:solidFill>
              </a:rPr>
              <a:t>		Prof. dr Sreten Škuletić</a:t>
            </a:r>
          </a:p>
          <a:p>
            <a:pPr algn="l">
              <a:buNone/>
            </a:pPr>
            <a:r>
              <a:rPr lang="sr-Latn-CS" sz="2800" b="1" dirty="0" smtClean="0">
                <a:solidFill>
                  <a:schemeClr val="tx1"/>
                </a:solidFill>
              </a:rPr>
              <a:t>		Doc.dr Vladan Radulović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Kne</a:t>
            </a:r>
            <a:r>
              <a:rPr lang="sr-Latn-CS" sz="2800" b="1" smtClean="0"/>
              <a:t>žević</a:t>
            </a:r>
            <a:endParaRPr lang="sr-Latn-CS" sz="28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sr-Latn-CS" sz="2800" b="1" dirty="0" smtClean="0">
                <a:solidFill>
                  <a:schemeClr val="tx1"/>
                </a:solidFill>
              </a:rPr>
              <a:t>		Spec.Sci Mijo Gubić</a:t>
            </a:r>
            <a:r>
              <a:rPr lang="sr-Latn-CS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UTICAJ PROIZVODNJE</a:t>
            </a:r>
            <a:r>
              <a:rPr lang="sr-Latn-CS" sz="4000" b="1" i="1" dirty="0" smtClean="0"/>
              <a:t> ELEKTRIČNE ENERGIJE NA ŽIVOTNU SREDINU</a:t>
            </a:r>
            <a:endParaRPr lang="sr-Latn-CS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5445224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 Pržno, 13.05.- 16.05.2013.,Crna Gora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4704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ELEKTRANE NA BIOMASU</a:t>
            </a:r>
            <a:endParaRPr lang="sr-Latn-C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195736" y="1556792"/>
            <a:ext cx="216024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ELEKTRANA NA BIO</a:t>
            </a:r>
            <a:r>
              <a:rPr lang="sr-Latn-CS" b="1" dirty="0" smtClean="0"/>
              <a:t>MASU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28800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</a:t>
            </a:r>
            <a:r>
              <a:rPr lang="sr-Latn-CS" sz="2000" b="1" dirty="0" smtClean="0"/>
              <a:t>masa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Električna energija</a:t>
            </a:r>
            <a:endParaRPr lang="sr-Latn-CS" b="1" dirty="0"/>
          </a:p>
        </p:txBody>
      </p:sp>
      <p:sp>
        <p:nvSpPr>
          <p:cNvPr id="11" name="Right Arrow 10"/>
          <p:cNvSpPr/>
          <p:nvPr/>
        </p:nvSpPr>
        <p:spPr>
          <a:xfrm>
            <a:off x="1259632" y="1772816"/>
            <a:ext cx="720080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Right Arrow 11"/>
          <p:cNvSpPr/>
          <p:nvPr/>
        </p:nvSpPr>
        <p:spPr>
          <a:xfrm>
            <a:off x="4572000" y="1700808"/>
            <a:ext cx="720080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TextBox 17"/>
          <p:cNvSpPr txBox="1"/>
          <p:nvPr/>
        </p:nvSpPr>
        <p:spPr>
          <a:xfrm>
            <a:off x="0" y="2780928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b="1" dirty="0" smtClean="0"/>
              <a:t> BIOMASA – biorazgradivi djelovi proizvoda, otpada i taloga u poljoprivredi, šumarstvu i sl.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86104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ü"/>
            </a:pPr>
            <a:r>
              <a:rPr lang="vi-VN" b="1" dirty="0" smtClean="0"/>
              <a:t>Glavna razlika biomase u odnosu na fosilna goriva je u </a:t>
            </a:r>
            <a:r>
              <a:rPr lang="vi-VN" b="1" dirty="0" smtClean="0">
                <a:solidFill>
                  <a:srgbClr val="FF0000"/>
                </a:solidFill>
              </a:rPr>
              <a:t>zatvorenom ugljičnom ciklusu kod biomase</a:t>
            </a:r>
            <a:endParaRPr lang="sr-Latn-CS" b="1" dirty="0" smtClean="0"/>
          </a:p>
          <a:p>
            <a:pPr marL="0" lvl="3"/>
            <a:endParaRPr lang="sr-Latn-C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2011_Shuma_Apsorbira_CO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496" y="3427259"/>
            <a:ext cx="4308317" cy="31730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08104" y="23488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36" name="Shape 35"/>
          <p:cNvCxnSpPr>
            <a:stCxn id="8" idx="2"/>
            <a:endCxn id="34" idx="1"/>
          </p:cNvCxnSpPr>
          <p:nvPr/>
        </p:nvCxnSpPr>
        <p:spPr>
          <a:xfrm rot="16200000" flipH="1">
            <a:off x="4191635" y="1217077"/>
            <a:ext cx="400690" cy="22322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4704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ELEKTRANE NA BIOMASU</a:t>
            </a:r>
            <a:endParaRPr lang="sr-Latn-C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251520" y="148478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 Korišćenjem biomase se smanjuje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emisij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štetnih gasova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 u atmosferu i time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znatno do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pri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nosi u borbi protiv klimatskih promjena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b="1" dirty="0" smtClean="0"/>
              <a:t>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Velika prednost energije iz biomase je mogućnost pročišćavanja okoline prilikom korištenja biomase</a:t>
            </a:r>
          </a:p>
          <a:p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Široko i jednostavno dostupan izvor energije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Spaljivanjem otpada sa deponija smanjuje se oslobođenje metana (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21 put jači kao gas koji izaziva efekat staklene bašte od ugljen dioksida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Spaljivanje biomase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r-Latn-CS" sz="2000" b="1" dirty="0" smtClean="0"/>
              <a:t>HCI,HF,SO₂,NOx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( lokalno zagađenje vazduha, smanjuje se korišćenjem odgova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jući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filtera)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22104" y="5320267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51838" y="764704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SOLARNE ELEKTRANE</a:t>
            </a:r>
            <a:endParaRPr lang="sr-Latn-C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239344" y="1419508"/>
            <a:ext cx="2160240" cy="5336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SOLARNA </a:t>
            </a:r>
            <a:r>
              <a:rPr lang="en-US" b="1" dirty="0" smtClean="0"/>
              <a:t>ELEKTRANA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63680" y="14915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Električna energija</a:t>
            </a:r>
            <a:endParaRPr lang="sr-Latn-C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63680" y="19552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11" name="Elbow Connector 10"/>
          <p:cNvCxnSpPr>
            <a:stCxn id="10" idx="1"/>
            <a:endCxn id="8" idx="2"/>
          </p:cNvCxnSpPr>
          <p:nvPr/>
        </p:nvCxnSpPr>
        <p:spPr>
          <a:xfrm rot="10800000">
            <a:off x="4319464" y="1953181"/>
            <a:ext cx="1944216" cy="18675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375248" y="1635532"/>
            <a:ext cx="72008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Right Arrow 16"/>
          <p:cNvSpPr/>
          <p:nvPr/>
        </p:nvSpPr>
        <p:spPr>
          <a:xfrm>
            <a:off x="5543600" y="1635532"/>
            <a:ext cx="64807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TextBox 17"/>
          <p:cNvSpPr txBox="1"/>
          <p:nvPr/>
        </p:nvSpPr>
        <p:spPr>
          <a:xfrm>
            <a:off x="0" y="1491516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Solarna energija</a:t>
            </a:r>
            <a:endParaRPr lang="sr-Latn-C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08" y="4653136"/>
            <a:ext cx="4309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Pri radu ne postoji emisija štetnih gasova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doprinosi klimatskih promjenama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izaziva kisjele kiše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proizvode toksični otpad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proizvode buku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8753" y="422108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PREDNOSTI:</a:t>
            </a:r>
            <a:endParaRPr lang="sr-Latn-C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63249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NEDOSTACI:</a:t>
            </a:r>
            <a:endParaRPr lang="sr-Latn-C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40516" y="4662428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Zauzimanje velike površine (1km² - 30-60 MW)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Zahtijevaju puno vode u svrhe hlađenja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Vizuelni doživljaj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b="1" dirty="0" smtClean="0"/>
              <a:t>Mali </a:t>
            </a:r>
            <a:r>
              <a:rPr lang="en-US" b="1" dirty="0" err="1" smtClean="0"/>
              <a:t>stepen</a:t>
            </a:r>
            <a:r>
              <a:rPr lang="en-US" b="1" dirty="0" smtClean="0"/>
              <a:t> </a:t>
            </a:r>
            <a:r>
              <a:rPr lang="en-US" b="1" dirty="0" err="1" smtClean="0"/>
              <a:t>iskori</a:t>
            </a:r>
            <a:r>
              <a:rPr lang="sr-Latn-CS" b="1" dirty="0" smtClean="0"/>
              <a:t>šćenja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2260826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000" b="1" dirty="0" smtClean="0"/>
              <a:t> Solarna energija – jedan od najčistijih izvora energije</a:t>
            </a:r>
            <a:endParaRPr lang="sr-Latn-C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8529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CS" b="1" dirty="0" smtClean="0"/>
              <a:t> </a:t>
            </a:r>
            <a:r>
              <a:rPr lang="sr-Latn-CS" b="1" dirty="0"/>
              <a:t>J</a:t>
            </a:r>
            <a:r>
              <a:rPr lang="sr-Latn-CS" b="1" dirty="0" smtClean="0"/>
              <a:t>edina </a:t>
            </a:r>
            <a:r>
              <a:rPr lang="sr-Latn-CS" b="1" dirty="0"/>
              <a:t>emisija </a:t>
            </a:r>
            <a:r>
              <a:rPr lang="sr-Latn-CS" b="1" dirty="0" smtClean="0"/>
              <a:t>štetnih gasova koja </a:t>
            </a:r>
            <a:r>
              <a:rPr lang="sr-Latn-CS" b="1" dirty="0"/>
              <a:t>je </a:t>
            </a:r>
            <a:r>
              <a:rPr lang="sr-Latn-CS" b="1" dirty="0" smtClean="0"/>
              <a:t>povezana </a:t>
            </a:r>
            <a:r>
              <a:rPr lang="sr-Latn-CS" b="1" dirty="0"/>
              <a:t>sa solarnom energijom, ogleda se u potrošnji fosilnog goriva koje se koristi prikikom proizvodnje i transporta djelova potrebnih za izgradnju solarnih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764704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VJETROELEKTRANE</a:t>
            </a:r>
            <a:endParaRPr lang="sr-Latn-C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239344" y="1393678"/>
            <a:ext cx="216024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VJETRO</a:t>
            </a:r>
            <a:r>
              <a:rPr lang="en-US" b="1" dirty="0" smtClean="0"/>
              <a:t>ELEKTRANA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63680" y="14995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Električna energija</a:t>
            </a:r>
            <a:endParaRPr lang="sr-Latn-C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9444" y="207577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1"/>
            <a:endCxn id="7" idx="2"/>
          </p:cNvCxnSpPr>
          <p:nvPr/>
        </p:nvCxnSpPr>
        <p:spPr>
          <a:xfrm rot="10800000">
            <a:off x="4319464" y="2041751"/>
            <a:ext cx="2009980" cy="2186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2375248" y="1643608"/>
            <a:ext cx="72008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Right Arrow 11"/>
          <p:cNvSpPr/>
          <p:nvPr/>
        </p:nvSpPr>
        <p:spPr>
          <a:xfrm>
            <a:off x="5543600" y="1643608"/>
            <a:ext cx="64807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TextBox 16"/>
          <p:cNvSpPr txBox="1"/>
          <p:nvPr/>
        </p:nvSpPr>
        <p:spPr>
          <a:xfrm>
            <a:off x="179512" y="1499592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Energija vjetra</a:t>
            </a:r>
            <a:endParaRPr lang="sr-Latn-C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3007" y="4819460"/>
            <a:ext cx="369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PREDNOSTI:</a:t>
            </a:r>
            <a:endParaRPr lang="sr-Latn-C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877" y="5229518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Nema emisije štetnih gasova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proizvode otpad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uzrokuju klimatske promjene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Ne izaziva kisjele kiše 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01145" y="47861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NEDOSTACI:</a:t>
            </a:r>
            <a:endParaRPr lang="sr-Latn-C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77426" y="5155482"/>
            <a:ext cx="4437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Utiču na migraciju ptica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Problem sjenke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/>
              <a:t> </a:t>
            </a:r>
            <a:r>
              <a:rPr lang="sr-Latn-CS" b="1" dirty="0" smtClean="0"/>
              <a:t>Vizuelni doživljaj</a:t>
            </a:r>
          </a:p>
          <a:p>
            <a:r>
              <a:rPr lang="sr-Latn-CS" b="1" dirty="0" smtClean="0"/>
              <a:t>(ovi nedostaci se rješavaju pogodnim odabirom lokacije)</a:t>
            </a:r>
            <a:endParaRPr lang="en-US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-13799" y="2412718"/>
            <a:ext cx="619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CS" b="1" dirty="0" smtClean="0"/>
              <a:t> Uz solarnu energiju najčistiji izvor energije</a:t>
            </a:r>
            <a:endParaRPr lang="sr-Latn-C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3799" y="2852936"/>
            <a:ext cx="8963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CS" b="1" dirty="0" smtClean="0"/>
              <a:t>Vjetroelektrana visine 78m pri vjetru od 12-14 m/s stvara buku jacine oko 41 dB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svom vijeku trajanja od oko 20 godina, vjetroturbina ima “faktor iskorištenja” između 3000% i 8200%. To znači da turbina proizvede 30 do 82 puta više energije nego što je potrebno za njenu izradu, dostavu, korištenje i rastavljanje.</a:t>
            </a:r>
            <a:endParaRPr lang="sr-Latn-C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239344" y="1484784"/>
            <a:ext cx="212474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GEOTERMALNA </a:t>
            </a:r>
            <a:r>
              <a:rPr lang="en-US" b="1" dirty="0" smtClean="0"/>
              <a:t>ELEKTRANA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3680" y="16288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Električna energija</a:t>
            </a:r>
            <a:endParaRPr lang="sr-Latn-C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35688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9" name="Elbow Connector 8"/>
          <p:cNvCxnSpPr>
            <a:stCxn id="8" idx="1"/>
            <a:endCxn id="6" idx="2"/>
          </p:cNvCxnSpPr>
          <p:nvPr/>
        </p:nvCxnSpPr>
        <p:spPr>
          <a:xfrm rot="10800000">
            <a:off x="4301716" y="1988840"/>
            <a:ext cx="2033972" cy="4726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2555776" y="1628800"/>
            <a:ext cx="504056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11" name="Right Arrow 10"/>
          <p:cNvSpPr/>
          <p:nvPr/>
        </p:nvSpPr>
        <p:spPr>
          <a:xfrm>
            <a:off x="5543600" y="1700808"/>
            <a:ext cx="540568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Geotermalna energija</a:t>
            </a:r>
            <a:endParaRPr lang="sr-Latn-C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764704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GEOTERMALNE ELEKTRANE</a:t>
            </a:r>
            <a:endParaRPr lang="sr-Latn-C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6369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000" b="1" dirty="0" smtClean="0"/>
              <a:t>Geotermalne elektrane u odnosu na termoelektrane izazivaju minimalno zagađenje životne sredine</a:t>
            </a:r>
            <a:endParaRPr lang="sr-Latn-C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873" y="33447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CS" dirty="0" smtClean="0"/>
              <a:t> </a:t>
            </a:r>
            <a:r>
              <a:rPr lang="sr-Latn-CS" b="1" dirty="0" smtClean="0"/>
              <a:t>Fluidi izvučeni iz dubine zemlje nose sa sobom mješavinu gasova (CO₂ , H₂S, CH₄, NH₃), koji doprinose zagađenju okoline</a:t>
            </a:r>
          </a:p>
          <a:p>
            <a:pPr marL="285750" indent="-285750">
              <a:buFont typeface="Wingdings" pitchFamily="2" charset="2"/>
              <a:buChar char="q"/>
            </a:pPr>
            <a:endParaRPr lang="sr-Latn-C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739" y="5094275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r-Latn-CS" dirty="0" smtClean="0"/>
              <a:t> </a:t>
            </a:r>
            <a:r>
              <a:rPr lang="sr-Latn-CS" b="1" dirty="0" smtClean="0"/>
              <a:t>Uticaj na životnu sredinu nije toliko vezan za rad samog geotermalnog sistema, koliko za procese koji prethode tome, kao što su istraživanje lokacije, bušenje bunara i izgradnja postrojenja</a:t>
            </a:r>
            <a:endParaRPr lang="sr-Latn-C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643" y="3893946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sr-Latn-C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r-Latn-CS" b="1" dirty="0" smtClean="0"/>
              <a:t>Fluid iz geotermalnih izvora može sadržati i određene količine otrovnih hemikalija, kao što su živa (Hg), arsen (As), bor (V) koje mogu biti opasne ako se oslobode (moderna praksa vraćanja iskorišćenog fluida u zemlju smanjuje opasnost od ovog zagađenja)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40" y="10527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 smtClean="0"/>
              <a:t>ZAKLJUČAK</a:t>
            </a:r>
            <a:endParaRPr lang="sr-Latn-C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8884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200" b="1" dirty="0" smtClean="0"/>
              <a:t> Prikazan uticaj procesa proizvodnje električne energije na životnu sredinu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08920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200" b="1" dirty="0" smtClean="0"/>
              <a:t> Neobnovljivi izvori energije – ekološki neprihvatljivi</a:t>
            </a:r>
            <a:endParaRPr lang="sr-Latn-C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356992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200" b="1" dirty="0" smtClean="0"/>
              <a:t> Obnovljivi izvori energije – ekološki prihvatljivi</a:t>
            </a:r>
            <a:endParaRPr lang="sr-Latn-C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200" b="1" dirty="0" smtClean="0"/>
              <a:t> Postotak dobijanje energije iz obnovljivih izvora je mali, i ne može se očekivati da će postojeće tehnologije za eksploataciju obnovljivih izvora zadovoljavati potrebe čovječansta za električnom energijom</a:t>
            </a:r>
            <a:endParaRPr lang="sr-Latn-C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157192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r-Latn-CS" sz="2200" dirty="0" smtClean="0"/>
              <a:t> </a:t>
            </a:r>
            <a:r>
              <a:rPr lang="sr-Latn-CS" sz="2200" b="1" dirty="0" smtClean="0"/>
              <a:t>Potrebno mnogo više ulagati sredstava za razvoj novih izvora energije i njihovih tehnologija koji bi bili ekološki prihvatljivi, i na taj način obezbijediti čovječanstvu dovoljne količine ekološki prihvatljive energije</a:t>
            </a:r>
            <a:endParaRPr lang="sr-Latn-C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 flipV="1">
            <a:off x="952377" y="2132856"/>
            <a:ext cx="6939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HVALA NA PAŽNJI!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1840" y="105273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 smtClean="0"/>
              <a:t>UVOD</a:t>
            </a:r>
            <a:endParaRPr lang="sr-Latn-CS" sz="4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9888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sr-Latn-CS" sz="2400" b="1" dirty="0" smtClean="0"/>
              <a:t> Porast potreba čovječanstva za električnom energijom</a:t>
            </a:r>
            <a:endParaRPr lang="sr-Latn-C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49289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400" b="1" dirty="0" smtClean="0"/>
              <a:t> Proces proizvodnje električne energije u velikoj mjeri utiče na životnu okolinu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5816" y="4149080"/>
            <a:ext cx="288032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TRANSFORMACIJA</a:t>
            </a:r>
          </a:p>
          <a:p>
            <a:pPr algn="ctr"/>
            <a:endParaRPr lang="sr-Latn-CS" b="1" dirty="0" smtClean="0"/>
          </a:p>
          <a:p>
            <a:pPr algn="ctr"/>
            <a:r>
              <a:rPr lang="sr-Latn-CS" b="1" dirty="0" smtClean="0"/>
              <a:t>ELEKTRANA</a:t>
            </a:r>
            <a:endParaRPr lang="sr-Latn-C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95536" y="4365104"/>
            <a:ext cx="187220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Primarni izvor</a:t>
            </a:r>
          </a:p>
          <a:p>
            <a:pPr algn="ctr"/>
            <a:r>
              <a:rPr lang="sr-Latn-CS" b="1" dirty="0" smtClean="0"/>
              <a:t>energije</a:t>
            </a:r>
            <a:endParaRPr lang="sr-Latn-C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444208" y="4293096"/>
            <a:ext cx="2376264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Električna energija</a:t>
            </a:r>
            <a:endParaRPr lang="sr-Latn-C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5976" y="4581128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  <a:endCxn id="10" idx="1"/>
          </p:cNvCxnSpPr>
          <p:nvPr/>
        </p:nvCxnSpPr>
        <p:spPr>
          <a:xfrm>
            <a:off x="2267744" y="468914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8" idx="1"/>
          </p:cNvCxnSpPr>
          <p:nvPr/>
        </p:nvCxnSpPr>
        <p:spPr>
          <a:xfrm>
            <a:off x="5796136" y="468914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" name="Rounded Rectangle 1"/>
          <p:cNvSpPr/>
          <p:nvPr/>
        </p:nvSpPr>
        <p:spPr>
          <a:xfrm>
            <a:off x="6516216" y="3252654"/>
            <a:ext cx="2232248" cy="825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Gubitak energije</a:t>
            </a:r>
            <a:endParaRPr lang="sr-Latn-CS" dirty="0"/>
          </a:p>
        </p:txBody>
      </p:sp>
      <p:sp>
        <p:nvSpPr>
          <p:cNvPr id="16" name="Rounded Rectangle 15"/>
          <p:cNvSpPr/>
          <p:nvPr/>
        </p:nvSpPr>
        <p:spPr>
          <a:xfrm>
            <a:off x="6516216" y="5445224"/>
            <a:ext cx="2232248" cy="825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Zagađenje i uticaj na životnu sredinu</a:t>
            </a:r>
            <a:endParaRPr lang="sr-Latn-CS" dirty="0"/>
          </a:p>
        </p:txBody>
      </p:sp>
      <p:cxnSp>
        <p:nvCxnSpPr>
          <p:cNvPr id="4" name="Elbow Connector 3"/>
          <p:cNvCxnSpPr>
            <a:stCxn id="10" idx="0"/>
            <a:endCxn id="2" idx="1"/>
          </p:cNvCxnSpPr>
          <p:nvPr/>
        </p:nvCxnSpPr>
        <p:spPr>
          <a:xfrm rot="5400000" flipH="1" flipV="1">
            <a:off x="5194180" y="2827044"/>
            <a:ext cx="483832" cy="216024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  <a:endCxn id="16" idx="1"/>
          </p:cNvCxnSpPr>
          <p:nvPr/>
        </p:nvCxnSpPr>
        <p:spPr>
          <a:xfrm rot="16200000" flipH="1">
            <a:off x="5121787" y="4463389"/>
            <a:ext cx="628618" cy="216024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763688" y="1268760"/>
            <a:ext cx="547260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PROIZVODNJA ELEKTRIČNE ENERGIJE</a:t>
            </a:r>
            <a:endParaRPr lang="sr-Latn-C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395536" y="2564904"/>
            <a:ext cx="3672408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NEOBNOVLJIVI IZVORI ENERGIJE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fosilna goriva</a:t>
            </a:r>
          </a:p>
          <a:p>
            <a:r>
              <a:rPr lang="sr-Latn-CS" dirty="0" smtClean="0"/>
              <a:t>(ugalj, nafta, prirodni gas)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nuklearna energija (fisija)</a:t>
            </a:r>
            <a:endParaRPr lang="sr-Latn-CS" dirty="0"/>
          </a:p>
        </p:txBody>
      </p:sp>
      <p:sp>
        <p:nvSpPr>
          <p:cNvPr id="44" name="Rounded Rectangle 43"/>
          <p:cNvSpPr/>
          <p:nvPr/>
        </p:nvSpPr>
        <p:spPr>
          <a:xfrm>
            <a:off x="4788024" y="2564904"/>
            <a:ext cx="3672408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 b="1" dirty="0" smtClean="0"/>
          </a:p>
          <a:p>
            <a:pPr algn="ctr"/>
            <a:r>
              <a:rPr lang="sr-Latn-CS" b="1" dirty="0" smtClean="0"/>
              <a:t>OBNOVLJIVI IZVORI ENERGIJE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vjetar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vodne snage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sunce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geotermalna energija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biomasa</a:t>
            </a:r>
          </a:p>
          <a:p>
            <a:pPr algn="ctr">
              <a:buFont typeface="Arial" pitchFamily="34" charset="0"/>
              <a:buChar char="•"/>
            </a:pPr>
            <a:endParaRPr lang="sr-Latn-C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5229200"/>
            <a:ext cx="421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200" b="1" dirty="0" smtClean="0"/>
              <a:t> Veliki uticaj na životnu sredinu</a:t>
            </a:r>
          </a:p>
          <a:p>
            <a:pPr>
              <a:buFont typeface="Wingdings" pitchFamily="2" charset="2"/>
              <a:buChar char="Ø"/>
            </a:pPr>
            <a:r>
              <a:rPr lang="sr-Latn-CS" sz="2200" b="1" dirty="0" smtClean="0"/>
              <a:t> Ekološki neprihvatljivi</a:t>
            </a:r>
            <a:endParaRPr lang="sr-Latn-CS" sz="2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932040" y="5229200"/>
            <a:ext cx="421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dirty="0" smtClean="0"/>
              <a:t> </a:t>
            </a:r>
            <a:r>
              <a:rPr lang="sr-Latn-CS" sz="2200" b="1" dirty="0" smtClean="0"/>
              <a:t>Mali uticaj na životnu sredinu</a:t>
            </a:r>
          </a:p>
          <a:p>
            <a:pPr>
              <a:buFont typeface="Wingdings" pitchFamily="2" charset="2"/>
              <a:buChar char="Ø"/>
            </a:pPr>
            <a:r>
              <a:rPr lang="sr-Latn-CS" sz="2200" b="1" dirty="0" smtClean="0"/>
              <a:t>Ekološki prihvatljivi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051720" y="1988840"/>
            <a:ext cx="288032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Down Arrow 16"/>
          <p:cNvSpPr/>
          <p:nvPr/>
        </p:nvSpPr>
        <p:spPr>
          <a:xfrm>
            <a:off x="1979712" y="4149080"/>
            <a:ext cx="288032" cy="86409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Down Arrow 17"/>
          <p:cNvSpPr/>
          <p:nvPr/>
        </p:nvSpPr>
        <p:spPr>
          <a:xfrm>
            <a:off x="6300192" y="1988840"/>
            <a:ext cx="288032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Down Arrow 18"/>
          <p:cNvSpPr/>
          <p:nvPr/>
        </p:nvSpPr>
        <p:spPr>
          <a:xfrm>
            <a:off x="6516216" y="4653136"/>
            <a:ext cx="288032" cy="64807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TERMOELEKTRANE</a:t>
            </a:r>
            <a:endParaRPr lang="sr-Latn-C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87824" y="1484784"/>
            <a:ext cx="216024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TERMOELEKTRANA</a:t>
            </a:r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5631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Fosilna goriva</a:t>
            </a:r>
            <a:endParaRPr lang="sr-Latn-C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154198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Električna energija</a:t>
            </a:r>
            <a:endParaRPr lang="sr-Latn-CS" sz="2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66689" y="2482985"/>
            <a:ext cx="56166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66689" y="2482985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083313" y="2482985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2"/>
          </p:cNvCxnSpPr>
          <p:nvPr/>
        </p:nvCxnSpPr>
        <p:spPr>
          <a:xfrm>
            <a:off x="4067944" y="2132856"/>
            <a:ext cx="0" cy="344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14561" y="2691370"/>
            <a:ext cx="3465351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Zagađenje vazduha</a:t>
            </a:r>
          </a:p>
          <a:p>
            <a:pPr algn="ctr"/>
            <a:r>
              <a:rPr lang="sr-Latn-CS" b="1" dirty="0" smtClean="0"/>
              <a:t>(CO,CO</a:t>
            </a:r>
            <a:r>
              <a:rPr lang="sr-Latn-CS" sz="1400" b="1" dirty="0" smtClean="0"/>
              <a:t>2</a:t>
            </a:r>
            <a:r>
              <a:rPr lang="sr-Latn-CS" b="1" dirty="0" smtClean="0"/>
              <a:t>,SO</a:t>
            </a:r>
            <a:r>
              <a:rPr lang="sr-Latn-CS" sz="1400" b="1" dirty="0" smtClean="0"/>
              <a:t>2</a:t>
            </a:r>
            <a:r>
              <a:rPr lang="sr-Latn-CS" b="1" dirty="0" smtClean="0"/>
              <a:t>,NOx,CmHm,pepeo)</a:t>
            </a:r>
            <a:endParaRPr lang="sr-Latn-C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5904148" y="2663005"/>
            <a:ext cx="2592288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Zagađenje vode</a:t>
            </a:r>
            <a:endParaRPr lang="sr-Latn-C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94250" y="346559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dirty="0" smtClean="0"/>
              <a:t> </a:t>
            </a:r>
            <a:r>
              <a:rPr lang="sr-Latn-CS" b="1" dirty="0" smtClean="0"/>
              <a:t>Uticaj na ljude, floru i faunu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Porast globalne temperature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Efekat staklene baste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Kisjele kiše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Stvaranje smoga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Razaranje ozona u višim slojevima atmosfere</a:t>
            </a:r>
            <a:r>
              <a:rPr lang="en-US" b="1" dirty="0" smtClean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Stvaranje štetnog ozona u nižim slojevima atmosfere</a:t>
            </a:r>
            <a:r>
              <a:rPr lang="en-US" b="1" dirty="0"/>
              <a:t>.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endParaRPr lang="sr-Latn-CS" dirty="0"/>
          </a:p>
        </p:txBody>
      </p:sp>
      <p:cxnSp>
        <p:nvCxnSpPr>
          <p:cNvPr id="52" name="Straight Arrow Connector 51"/>
          <p:cNvCxnSpPr>
            <a:stCxn id="48" idx="2"/>
          </p:cNvCxnSpPr>
          <p:nvPr/>
        </p:nvCxnSpPr>
        <p:spPr>
          <a:xfrm flipH="1">
            <a:off x="2047236" y="3267434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88024" y="3419431"/>
            <a:ext cx="444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Dejstvo atmosferskih voda na deponije uglja i pepela</a:t>
            </a:r>
            <a:r>
              <a:rPr lang="en-US" b="1" dirty="0"/>
              <a:t>;</a:t>
            </a:r>
            <a:endParaRPr lang="sr-Latn-CS" b="1" dirty="0" smtClean="0"/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 Otpadne vode (hemijski zagađene i zauljene, narušavanje ekološke ravnoteže)</a:t>
            </a:r>
            <a:r>
              <a:rPr lang="en-US" b="1" dirty="0" smtClean="0"/>
              <a:t>.</a:t>
            </a:r>
            <a:endParaRPr lang="sr-Latn-CS" b="1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011305" y="321950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3152" y="2024844"/>
            <a:ext cx="306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NEPRIHVATLJIVE!!!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27" name="Elbow Connector 26"/>
          <p:cNvCxnSpPr>
            <a:stCxn id="22" idx="1"/>
          </p:cNvCxnSpPr>
          <p:nvPr/>
        </p:nvCxnSpPr>
        <p:spPr>
          <a:xfrm rot="10800000">
            <a:off x="5148064" y="1952836"/>
            <a:ext cx="935088" cy="2566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2195736" y="1700808"/>
            <a:ext cx="64807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0" name="Right Arrow 29"/>
          <p:cNvSpPr/>
          <p:nvPr/>
        </p:nvSpPr>
        <p:spPr>
          <a:xfrm>
            <a:off x="5278950" y="1698235"/>
            <a:ext cx="576064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3" name="TextBox 22"/>
          <p:cNvSpPr txBox="1"/>
          <p:nvPr/>
        </p:nvSpPr>
        <p:spPr>
          <a:xfrm>
            <a:off x="179512" y="56612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/>
              <a:t>Termoelektrana</a:t>
            </a:r>
            <a:r>
              <a:rPr lang="en-US" sz="2000" b="1" dirty="0" smtClean="0"/>
              <a:t> od 1000 MW </a:t>
            </a:r>
            <a:r>
              <a:rPr lang="en-US" sz="2000" b="1" dirty="0" err="1" smtClean="0"/>
              <a:t>godi</a:t>
            </a:r>
            <a:r>
              <a:rPr lang="sr-Latn-CS" sz="2000" b="1" dirty="0" smtClean="0"/>
              <a:t>šnje potroši oko 2,5 miliona tona uglja i proizvode osam miliona tona ugljen dioksida, 40 miliona tona sumpor diokida, 6 miliona tona prašine i pola miliona tona letećeg pepela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TERMOELEKTRANE</a:t>
            </a:r>
            <a:endParaRPr lang="sr-Latn-C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148478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/>
              <a:t> </a:t>
            </a:r>
            <a:r>
              <a:rPr lang="en-US" sz="2000" b="1" dirty="0" smtClean="0"/>
              <a:t>G</a:t>
            </a:r>
            <a:r>
              <a:rPr lang="sr-Latn-CS" sz="2000" b="1" dirty="0" smtClean="0"/>
              <a:t>lobalni porast temperature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46450"/>
            <a:ext cx="44720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95536" y="44371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Efekat kisjelih kiša</a:t>
            </a:r>
            <a:endParaRPr lang="sr-Latn-CS" b="1" dirty="0"/>
          </a:p>
        </p:txBody>
      </p:sp>
      <p:pic>
        <p:nvPicPr>
          <p:cNvPr id="28" name="Picture 27" descr="Ostcenja izazvana kiselim kisa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846" y="4797152"/>
            <a:ext cx="4021125" cy="19442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76056" y="22768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Smog</a:t>
            </a:r>
            <a:endParaRPr lang="sr-Latn-CS" b="1" dirty="0"/>
          </a:p>
        </p:txBody>
      </p:sp>
      <p:pic>
        <p:nvPicPr>
          <p:cNvPr id="30" name="Picture 29" descr="china_amo_20112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708920"/>
            <a:ext cx="4176464" cy="376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TERMOELEKTRANE</a:t>
            </a:r>
            <a:endParaRPr lang="sr-Latn-C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1613016"/>
            <a:ext cx="73448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MJERE ZA SMANJENJE NEGATIVNOG UTICAJA TERMOELEKTRANA:	 </a:t>
            </a:r>
          </a:p>
          <a:p>
            <a:endParaRPr lang="sr-Latn-CS" sz="2400" b="1" dirty="0" smtClean="0"/>
          </a:p>
          <a:p>
            <a:pPr marL="360000">
              <a:buFont typeface="Wingdings" pitchFamily="2" charset="2"/>
              <a:buChar char="ü"/>
            </a:pPr>
            <a:r>
              <a:rPr lang="sr-Latn-CS" sz="2800" b="1" dirty="0"/>
              <a:t>K</a:t>
            </a:r>
            <a:r>
              <a:rPr lang="sr-Latn-CS" sz="2800" b="1" dirty="0" smtClean="0"/>
              <a:t>onstruktivne mjere</a:t>
            </a:r>
            <a:endParaRPr lang="en-US" sz="2800" b="1" dirty="0" smtClean="0"/>
          </a:p>
          <a:p>
            <a:pPr marL="360000">
              <a:buFont typeface="Wingdings" pitchFamily="2" charset="2"/>
              <a:buChar char="ü"/>
            </a:pPr>
            <a:r>
              <a:rPr lang="sr-Latn-CS" sz="2800" b="1" dirty="0" smtClean="0"/>
              <a:t>P</a:t>
            </a:r>
            <a:r>
              <a:rPr lang="en-US" sz="2800" b="1" dirty="0" err="1" smtClean="0"/>
              <a:t>oboljšanje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tehnološkog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postupka</a:t>
            </a:r>
            <a:r>
              <a:rPr lang="en-US" sz="2800" b="1" dirty="0" smtClean="0"/>
              <a:t> </a:t>
            </a:r>
          </a:p>
          <a:p>
            <a:pPr marL="360000">
              <a:buFont typeface="Wingdings" pitchFamily="2" charset="2"/>
              <a:buChar char="ü"/>
            </a:pPr>
            <a:r>
              <a:rPr lang="sr-Latn-CS" sz="2800" b="1" dirty="0" err="1" smtClean="0"/>
              <a:t>O</a:t>
            </a:r>
            <a:r>
              <a:rPr lang="en-US" sz="2800" b="1" dirty="0" err="1" smtClean="0"/>
              <a:t>dsumporavanje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goriva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dimnih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gasova</a:t>
            </a:r>
            <a:endParaRPr lang="en-US" sz="2800" b="1" dirty="0" smtClean="0"/>
          </a:p>
          <a:p>
            <a:pPr marL="360000">
              <a:buFont typeface="Wingdings" pitchFamily="2" charset="2"/>
              <a:buChar char="ü"/>
            </a:pPr>
            <a:r>
              <a:rPr lang="en-US" sz="2800" b="1" dirty="0" err="1" smtClean="0"/>
              <a:t>Smanjenje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azotnih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oksida</a:t>
            </a:r>
            <a:endParaRPr lang="en-US" sz="2800" b="1" dirty="0" smtClean="0"/>
          </a:p>
          <a:p>
            <a:pPr marL="360000">
              <a:buFont typeface="Wingdings" pitchFamily="2" charset="2"/>
              <a:buChar char="ü"/>
            </a:pPr>
            <a:r>
              <a:rPr lang="en-US" sz="2800" b="1" dirty="0" err="1" smtClean="0"/>
              <a:t>Smanjenje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nesagorelih</a:t>
            </a:r>
            <a:r>
              <a:rPr lang="en-US" sz="2800" b="1" dirty="0" smtClean="0"/>
              <a:t> </a:t>
            </a:r>
            <a:r>
              <a:rPr lang="sr-Latn-CS" sz="2800" b="1" dirty="0" smtClean="0"/>
              <a:t>čvrstih supstanci</a:t>
            </a:r>
          </a:p>
          <a:p>
            <a:pPr marL="360000">
              <a:buFont typeface="Wingdings" pitchFamily="2" charset="2"/>
              <a:buChar char="ü"/>
            </a:pPr>
            <a:r>
              <a:rPr lang="sr-Latn-CS" sz="2800" b="1" dirty="0" smtClean="0"/>
              <a:t>Odlaganje pepela u napuštene rudnike uglja	</a:t>
            </a:r>
            <a:endParaRPr lang="sr-Latn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7647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NUKLEARNE ELEKTRANE</a:t>
            </a:r>
            <a:endParaRPr lang="sr-Latn-C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132348" y="1535596"/>
            <a:ext cx="216024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NUKLEARNA</a:t>
            </a:r>
          </a:p>
          <a:p>
            <a:pPr algn="ctr"/>
            <a:r>
              <a:rPr lang="sr-Latn-CS" b="1" dirty="0" smtClean="0"/>
              <a:t>ELEKTRANA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00808"/>
            <a:ext cx="2483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Nuklearna goriva</a:t>
            </a:r>
          </a:p>
          <a:p>
            <a:r>
              <a:rPr lang="sr-Latn-CS" sz="2000" dirty="0" smtClean="0"/>
              <a:t>Uranijum U-235</a:t>
            </a:r>
          </a:p>
          <a:p>
            <a:r>
              <a:rPr lang="sr-Latn-CS" sz="2000" dirty="0" smtClean="0"/>
              <a:t>Plutonijum Pu -239</a:t>
            </a:r>
          </a:p>
          <a:p>
            <a:endParaRPr lang="sr-Latn-C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7008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Električna energija</a:t>
            </a:r>
            <a:endParaRPr lang="sr-Latn-C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314096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 </a:t>
            </a:r>
            <a:r>
              <a:rPr lang="sr-Latn-CS" sz="2400" b="1" dirty="0" smtClean="0"/>
              <a:t>Normalno funkcionisanje nuklearnih elektrana ne proizvodi direktno zagađenje životne sredine</a:t>
            </a:r>
          </a:p>
          <a:p>
            <a:endParaRPr lang="sr-Latn-CS" sz="2400" b="1" dirty="0" smtClean="0"/>
          </a:p>
          <a:p>
            <a:pPr>
              <a:buFont typeface="Wingdings" pitchFamily="2" charset="2"/>
              <a:buChar char="ü"/>
            </a:pPr>
            <a:r>
              <a:rPr lang="sr-Latn-CS" sz="2400" b="1" dirty="0" smtClean="0"/>
              <a:t> Problemi :</a:t>
            </a:r>
            <a:r>
              <a:rPr lang="sr-Latn-CS" sz="2400" dirty="0" smtClean="0"/>
              <a:t> </a:t>
            </a:r>
            <a:r>
              <a:rPr lang="sr-Latn-CS" sz="2400" b="1" dirty="0" smtClean="0"/>
              <a:t>skladištenje i odlaganje radioaktivnog otpada, opasnost od havarija, životni vijek nuklearnog reaktora ograničen</a:t>
            </a:r>
          </a:p>
          <a:p>
            <a:pPr>
              <a:buFont typeface="Wingdings" pitchFamily="2" charset="2"/>
              <a:buChar char="ü"/>
            </a:pPr>
            <a:endParaRPr lang="sr-Latn-CS" sz="2400" b="1" dirty="0" smtClean="0"/>
          </a:p>
          <a:p>
            <a:pPr>
              <a:buFont typeface="Wingdings" pitchFamily="2" charset="2"/>
              <a:buChar char="ü"/>
            </a:pPr>
            <a:r>
              <a:rPr lang="sr-Latn-CS" sz="2400" b="1" dirty="0" smtClean="0"/>
              <a:t>Uranijum-235 i plutonijum-239 koriste ne samo kao gorivo u nuklearnim reaktorima elektrana već i kao neophodan materijal za proizvodnju nuklearnog naoružanja</a:t>
            </a:r>
            <a:endParaRPr lang="sr-Latn-C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NEPRIHVATLJIVE!!!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17" idx="2"/>
            <a:endCxn id="7" idx="2"/>
          </p:cNvCxnSpPr>
          <p:nvPr/>
        </p:nvCxnSpPr>
        <p:spPr>
          <a:xfrm rot="5400000" flipH="1">
            <a:off x="5457110" y="1083042"/>
            <a:ext cx="462536" cy="2951820"/>
          </a:xfrm>
          <a:prstGeom prst="bentConnector3">
            <a:avLst>
              <a:gd name="adj1" fmla="val -4942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2411760" y="1844824"/>
            <a:ext cx="64807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7" name="Right Arrow 26"/>
          <p:cNvSpPr/>
          <p:nvPr/>
        </p:nvSpPr>
        <p:spPr>
          <a:xfrm>
            <a:off x="5508104" y="1844824"/>
            <a:ext cx="576064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7647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/>
              <a:t>NUKLEARNE ELEKTRANE</a:t>
            </a:r>
            <a:endParaRPr lang="sr-Latn-C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55679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Negativne posledice koje izazivaju nuklearne elektrane:</a:t>
            </a:r>
          </a:p>
          <a:p>
            <a:pPr lvl="0">
              <a:buFont typeface="Wingdings" pitchFamily="2" charset="2"/>
              <a:buChar char="ü"/>
            </a:pPr>
            <a:endParaRPr lang="sr-Latn-CS" sz="2000" dirty="0" smtClean="0"/>
          </a:p>
          <a:p>
            <a:pPr lvl="0">
              <a:buFont typeface="Wingdings" pitchFamily="2" charset="2"/>
              <a:buChar char="ü"/>
            </a:pPr>
            <a:r>
              <a:rPr lang="sr-Latn-CS" sz="2200" dirty="0" smtClean="0"/>
              <a:t> </a:t>
            </a:r>
            <a:r>
              <a:rPr lang="sr-Latn-CS" sz="2200" b="1" dirty="0" smtClean="0"/>
              <a:t>kvarovi u nuklearnim elektranama dovode do </a:t>
            </a:r>
            <a:r>
              <a:rPr lang="sr-Latn-CS" sz="2200" b="1" smtClean="0"/>
              <a:t>emisija radionuklida</a:t>
            </a:r>
            <a:endParaRPr lang="sr-Latn-CS" sz="2200" b="1" dirty="0" smtClean="0"/>
          </a:p>
          <a:p>
            <a:pPr lvl="0">
              <a:buFont typeface="Wingdings" pitchFamily="2" charset="2"/>
              <a:buChar char="ü"/>
            </a:pPr>
            <a:r>
              <a:rPr lang="sr-Latn-CS" sz="2200" b="1" dirty="0" smtClean="0"/>
              <a:t>rad nuklearnih elektrana uzrokuje povećanje temperature vode u basenima u koje se ispušta voda iz rashladnih sistema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200" b="1" dirty="0" smtClean="0"/>
              <a:t>rudnici uranijuma kontaminiraju podzemne vode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200" b="1" dirty="0" smtClean="0"/>
              <a:t>zagađenje zemljišta se može desiti u postupku dekontaminacije i „gašenju“ nuklearki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200" b="1" dirty="0" smtClean="0"/>
              <a:t>neodgovarajuće skladištenje nuklearnog otpada dovodi do zagađenja zemljišta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200" b="1" dirty="0" smtClean="0"/>
              <a:t>nesreće u nuklearkama kontaminiraju vazduh, vodu i zemljište, i kao sekundarnu posledicu imaju negativan uticaj na genetsku strukturu organizama i njihove reproduktivne sposobnosti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650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0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CIGRE CRNA GORA</a:t>
            </a:r>
            <a:endParaRPr lang="sr-Latn-C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1" y="707886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HIDROELEKTRANE</a:t>
            </a:r>
            <a:endParaRPr lang="sr-Latn-C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771800" y="2159862"/>
            <a:ext cx="216024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HIDROELEKTRANA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31871"/>
            <a:ext cx="248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Energija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vode</a:t>
            </a:r>
            <a:endParaRPr lang="sr-Latn-CS" sz="2000" dirty="0" smtClean="0"/>
          </a:p>
          <a:p>
            <a:endParaRPr lang="sr-Latn-C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23187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Električna energija</a:t>
            </a:r>
            <a:endParaRPr lang="sr-Latn-C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36512" y="1304765"/>
            <a:ext cx="80648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 </a:t>
            </a:r>
            <a:r>
              <a:rPr lang="sr-Latn-CS" sz="2200" b="1" dirty="0" smtClean="0"/>
              <a:t>Proces iskorišćavanja vodne energije ne zagađuje životnu sredinu</a:t>
            </a:r>
            <a:endParaRPr lang="sr-Latn-CS" sz="2000" b="1" dirty="0" smtClean="0"/>
          </a:p>
          <a:p>
            <a:r>
              <a:rPr lang="sr-Latn-CS" sz="2000" b="1" dirty="0" smtClean="0">
                <a:solidFill>
                  <a:srgbClr val="FF0000"/>
                </a:solidFill>
              </a:rPr>
              <a:t>NEMA EMISIJE ŠTETNIH GASOVA!!!</a:t>
            </a:r>
          </a:p>
          <a:p>
            <a:endParaRPr lang="sr-Latn-C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103126"/>
            <a:ext cx="46085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NEGATIVNI UTICAJ:</a:t>
            </a:r>
          </a:p>
          <a:p>
            <a:pPr lvl="0"/>
            <a:endParaRPr lang="sr-Latn-CS" sz="20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b="1" dirty="0" smtClean="0"/>
              <a:t> </a:t>
            </a:r>
            <a:r>
              <a:rPr lang="sr-Latn-CS" sz="2000" b="1" dirty="0" err="1" smtClean="0"/>
              <a:t>N</a:t>
            </a:r>
            <a:r>
              <a:rPr lang="en-US" sz="2000" b="1" dirty="0" err="1" smtClean="0"/>
              <a:t>aru</a:t>
            </a:r>
            <a:r>
              <a:rPr lang="sr-Latn-CS" sz="2000" b="1" dirty="0" smtClean="0"/>
              <a:t>šavanje prirodnih ljepota i uopšte okoline </a:t>
            </a:r>
            <a:endParaRPr lang="en-US" sz="2000" b="1" dirty="0" smtClean="0"/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Infrastrukturni objekti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Akumulacije (klizišta,erozija,sedimentacija)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Iseljavanje stanovnistva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Mikroklimatski uslovi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Preusmjeravanje vodenog  toka</a:t>
            </a:r>
          </a:p>
          <a:p>
            <a:pPr lvl="0">
              <a:buFont typeface="Wingdings" pitchFamily="2" charset="2"/>
              <a:buChar char="ü"/>
            </a:pPr>
            <a:r>
              <a:rPr lang="sr-Latn-CS" sz="2000" b="1" dirty="0" smtClean="0"/>
              <a:t> Poremećaj života u rijekama </a:t>
            </a:r>
          </a:p>
          <a:p>
            <a:pPr lvl="0">
              <a:buFont typeface="Wingdings" pitchFamily="2" charset="2"/>
              <a:buChar char="ü"/>
            </a:pPr>
            <a:endParaRPr lang="sr-Latn-C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999548" y="338022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EKOLOŠKI PRIHVATLJIVE!!!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42" name="Elbow Connector 41"/>
          <p:cNvCxnSpPr>
            <a:endCxn id="7" idx="2"/>
          </p:cNvCxnSpPr>
          <p:nvPr/>
        </p:nvCxnSpPr>
        <p:spPr>
          <a:xfrm rot="16200000" flipV="1">
            <a:off x="5346086" y="1313768"/>
            <a:ext cx="504056" cy="3492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he-piva-v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3792431"/>
            <a:ext cx="3960440" cy="2376264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1907704" y="2375886"/>
            <a:ext cx="72008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4" name="Right Arrow 53"/>
          <p:cNvSpPr/>
          <p:nvPr/>
        </p:nvSpPr>
        <p:spPr>
          <a:xfrm>
            <a:off x="5076056" y="2375886"/>
            <a:ext cx="64807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1149</Words>
  <Application>Microsoft Office PowerPoint</Application>
  <PresentationFormat>On-screen Show (4:3)</PresentationFormat>
  <Paragraphs>202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KondoR</dc:creator>
  <cp:lastModifiedBy>KondoR</cp:lastModifiedBy>
  <cp:revision>134</cp:revision>
  <dcterms:created xsi:type="dcterms:W3CDTF">2013-04-17T19:32:13Z</dcterms:created>
  <dcterms:modified xsi:type="dcterms:W3CDTF">2013-05-14T06:35:52Z</dcterms:modified>
</cp:coreProperties>
</file>